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xlsx" ContentType="application/vnd.openxmlformats-officedocument.spreadsheetml.sheet"/>
  <Override PartName="/ppt/charts/chart3.xml" ContentType="application/vnd.openxmlformats-officedocument.drawingml.char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embedTrueTypeFonts="1" saveSubsetFonts="1">
  <p:sldMasterIdLst>
    <p:sldMasterId id="2147483655" r:id="rId1"/>
  </p:sldMasterIdLst>
  <p:notesMasterIdLst>
    <p:notesMasterId r:id="rId3"/>
  </p:notesMasterIdLst>
  <p:handoutMasterIdLst>
    <p:handoutMasterId r:id="rId4"/>
  </p:handoutMasterIdLst>
  <p:sldIdLst>
    <p:sldId id="276" r:id="rId2"/>
  </p:sldIdLst>
  <p:sldSz cx="10693400" cy="7561263"/>
  <p:notesSz cx="6858000" cy="9144000"/>
  <p:embeddedFontLst>
    <p:embeddedFont>
      <p:font typeface="Calibri" pitchFamily="34" charset="0"/>
      <p:regular r:id="rId5"/>
      <p:bold r:id="rId6"/>
      <p:italic r:id="rId7"/>
      <p:boldItalic r:id="rId8"/>
    </p:embeddedFont>
  </p:embeddedFontLst>
  <p:defaultTextStyle>
    <a:defPPr>
      <a:defRPr lang="ja-JP"/>
    </a:defPPr>
    <a:lvl1pPr marL="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76092"/>
    <a:srgbClr val="984807"/>
    <a:srgbClr val="000000"/>
    <a:srgbClr val="303030"/>
    <a:srgbClr val="5C5C5C"/>
    <a:srgbClr val="7F7F7F"/>
    <a:srgbClr val="A6A6A6"/>
    <a:srgbClr val="BFBFBF"/>
    <a:srgbClr val="D9D9D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0126" autoAdjust="0"/>
    <p:restoredTop sz="99849" autoAdjust="0"/>
  </p:normalViewPr>
  <p:slideViewPr>
    <p:cSldViewPr>
      <p:cViewPr varScale="1">
        <p:scale>
          <a:sx n="96" d="100"/>
          <a:sy n="96" d="100"/>
        </p:scale>
        <p:origin x="-1650" y="-102"/>
      </p:cViewPr>
      <p:guideLst>
        <p:guide orient="horz" pos="2382"/>
        <p:guide pos="33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2928"/>
    </p:cViewPr>
  </p:sorterViewPr>
  <p:notesViewPr>
    <p:cSldViewPr>
      <p:cViewPr varScale="1">
        <p:scale>
          <a:sx n="66" d="100"/>
          <a:sy n="66" d="100"/>
        </p:scale>
        <p:origin x="-3384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3" Type="http://schemas.openxmlformats.org/officeDocument/2006/relationships/notesMaster" Target="notesMasters/notesMaster1.xml"/><Relationship Id="rId7" Type="http://schemas.openxmlformats.org/officeDocument/2006/relationships/font" Target="fonts/font3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heme" Target="theme/theme1.xml"/><Relationship Id="rId5" Type="http://schemas.openxmlformats.org/officeDocument/2006/relationships/font" Target="fonts/font1.fntdata"/><Relationship Id="rId10" Type="http://schemas.openxmlformats.org/officeDocument/2006/relationships/viewProps" Target="viewProps.xml"/><Relationship Id="rId4" Type="http://schemas.openxmlformats.org/officeDocument/2006/relationships/handoutMaster" Target="handoutMasters/handoutMaster1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style val="10"/>
  <c:chart>
    <c:autoTitleDeleted val="1"/>
    <c:plotArea>
      <c:layout/>
      <c:areaChart>
        <c:grouping val="stacked"/>
        <c:ser>
          <c:idx val="0"/>
          <c:order val="0"/>
          <c:tx>
            <c:strRef>
              <c:f>Sheet1!$B$1</c:f>
              <c:strCache>
                <c:ptCount val="1"/>
                <c:pt idx="0">
                  <c:v>商品1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1期</c:v>
                </c:pt>
                <c:pt idx="1">
                  <c:v>2期</c:v>
                </c:pt>
                <c:pt idx="2">
                  <c:v>3期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10</c:v>
                </c:pt>
                <c:pt idx="1">
                  <c:v>30</c:v>
                </c:pt>
                <c:pt idx="2">
                  <c:v>20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商品2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1期</c:v>
                </c:pt>
                <c:pt idx="1">
                  <c:v>2期</c:v>
                </c:pt>
                <c:pt idx="2">
                  <c:v>3期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48</c:v>
                </c:pt>
                <c:pt idx="1">
                  <c:v>58</c:v>
                </c:pt>
                <c:pt idx="2">
                  <c:v>78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商品3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1期</c:v>
                </c:pt>
                <c:pt idx="1">
                  <c:v>2期</c:v>
                </c:pt>
                <c:pt idx="2">
                  <c:v>3期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40</c:v>
                </c:pt>
                <c:pt idx="1">
                  <c:v>80</c:v>
                </c:pt>
                <c:pt idx="2">
                  <c:v>60</c:v>
                </c:pt>
              </c:numCache>
            </c:numRef>
          </c:val>
        </c:ser>
        <c:axId val="65738624"/>
        <c:axId val="65740160"/>
      </c:areaChart>
      <c:catAx>
        <c:axId val="65738624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 rot="-60000000" vert="horz"/>
          <a:lstStyle/>
          <a:p>
            <a:pPr>
              <a:defRPr/>
            </a:pPr>
            <a:endParaRPr lang="ja-JP"/>
          </a:p>
        </c:txPr>
        <c:crossAx val="65740160"/>
        <c:crosses val="autoZero"/>
        <c:auto val="1"/>
        <c:lblAlgn val="ctr"/>
        <c:lblOffset val="100"/>
      </c:catAx>
      <c:valAx>
        <c:axId val="65740160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txPr>
          <a:bodyPr rot="-60000000" vert="horz"/>
          <a:lstStyle/>
          <a:p>
            <a:pPr>
              <a:defRPr/>
            </a:pPr>
            <a:endParaRPr lang="ja-JP"/>
          </a:p>
        </c:txPr>
        <c:crossAx val="65738624"/>
        <c:crosses val="autoZero"/>
        <c:crossBetween val="midCat"/>
      </c:valAx>
    </c:plotArea>
    <c:legend>
      <c:legendPos val="b"/>
      <c:layout/>
      <c:txPr>
        <a:bodyPr rot="0" vert="horz"/>
        <a:lstStyle/>
        <a:p>
          <a:pPr>
            <a:defRPr/>
          </a:pPr>
          <a:endParaRPr lang="ja-JP"/>
        </a:p>
      </c:txPr>
    </c:legend>
    <c:plotVisOnly val="1"/>
    <c:dispBlanksAs val="zero"/>
  </c:chart>
  <c:txPr>
    <a:bodyPr/>
    <a:lstStyle/>
    <a:p>
      <a:pPr>
        <a:defRPr sz="1800"/>
      </a:pPr>
      <a:endParaRPr lang="ja-JP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26"/>
  <c:chart>
    <c:autoTitleDeleted val="1"/>
    <c:plotArea>
      <c:layout/>
      <c:areaChart>
        <c:grouping val="stacked"/>
        <c:ser>
          <c:idx val="0"/>
          <c:order val="0"/>
          <c:tx>
            <c:strRef>
              <c:f>Sheet1!$B$1</c:f>
              <c:strCache>
                <c:ptCount val="1"/>
                <c:pt idx="0">
                  <c:v>商品A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1期</c:v>
                </c:pt>
                <c:pt idx="1">
                  <c:v>2期</c:v>
                </c:pt>
                <c:pt idx="2">
                  <c:v>3期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10</c:v>
                </c:pt>
                <c:pt idx="1">
                  <c:v>30</c:v>
                </c:pt>
                <c:pt idx="2">
                  <c:v>20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商品B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1期</c:v>
                </c:pt>
                <c:pt idx="1">
                  <c:v>2期</c:v>
                </c:pt>
                <c:pt idx="2">
                  <c:v>3期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48</c:v>
                </c:pt>
                <c:pt idx="1">
                  <c:v>58</c:v>
                </c:pt>
                <c:pt idx="2">
                  <c:v>78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商品C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1期</c:v>
                </c:pt>
                <c:pt idx="1">
                  <c:v>2期</c:v>
                </c:pt>
                <c:pt idx="2">
                  <c:v>3期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40</c:v>
                </c:pt>
                <c:pt idx="1">
                  <c:v>80</c:v>
                </c:pt>
                <c:pt idx="2">
                  <c:v>60</c:v>
                </c:pt>
              </c:numCache>
            </c:numRef>
          </c:val>
        </c:ser>
        <c:axId val="68645248"/>
        <c:axId val="68646784"/>
      </c:areaChart>
      <c:catAx>
        <c:axId val="68645248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 rot="-60000000" vert="horz"/>
          <a:lstStyle/>
          <a:p>
            <a:pPr>
              <a:defRPr/>
            </a:pPr>
            <a:endParaRPr lang="ja-JP"/>
          </a:p>
        </c:txPr>
        <c:crossAx val="68646784"/>
        <c:crosses val="autoZero"/>
        <c:auto val="1"/>
        <c:lblAlgn val="ctr"/>
        <c:lblOffset val="100"/>
      </c:catAx>
      <c:valAx>
        <c:axId val="68646784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txPr>
          <a:bodyPr rot="-60000000" vert="horz"/>
          <a:lstStyle/>
          <a:p>
            <a:pPr>
              <a:defRPr/>
            </a:pPr>
            <a:endParaRPr lang="ja-JP"/>
          </a:p>
        </c:txPr>
        <c:crossAx val="68645248"/>
        <c:crosses val="autoZero"/>
        <c:crossBetween val="midCat"/>
      </c:valAx>
    </c:plotArea>
    <c:legend>
      <c:legendPos val="b"/>
      <c:layout/>
      <c:txPr>
        <a:bodyPr rot="0" vert="horz"/>
        <a:lstStyle/>
        <a:p>
          <a:pPr>
            <a:defRPr/>
          </a:pPr>
          <a:endParaRPr lang="ja-JP"/>
        </a:p>
      </c:txPr>
    </c:legend>
    <c:plotVisOnly val="1"/>
    <c:dispBlanksAs val="zero"/>
  </c:chart>
  <c:txPr>
    <a:bodyPr/>
    <a:lstStyle/>
    <a:p>
      <a:pPr>
        <a:defRPr sz="1800"/>
      </a:pPr>
      <a:endParaRPr lang="ja-JP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10"/>
  <c:chart>
    <c:autoTitleDeleted val="1"/>
    <c:view3D>
      <c:perspective val="30"/>
    </c:view3D>
    <c:plotArea>
      <c:layout>
        <c:manualLayout>
          <c:layoutTarget val="inner"/>
          <c:xMode val="edge"/>
          <c:yMode val="edge"/>
          <c:x val="6.706784041539246E-2"/>
          <c:y val="8.0562873966384729E-2"/>
          <c:w val="0.8481920972857655"/>
          <c:h val="0.64547249852057298"/>
        </c:manualLayout>
      </c:layout>
      <c:area3D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商品A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1期</c:v>
                </c:pt>
                <c:pt idx="1">
                  <c:v>2期</c:v>
                </c:pt>
                <c:pt idx="2">
                  <c:v>3期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10</c:v>
                </c:pt>
                <c:pt idx="1">
                  <c:v>30</c:v>
                </c:pt>
                <c:pt idx="2">
                  <c:v>20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商品B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1期</c:v>
                </c:pt>
                <c:pt idx="1">
                  <c:v>2期</c:v>
                </c:pt>
                <c:pt idx="2">
                  <c:v>3期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48</c:v>
                </c:pt>
                <c:pt idx="1">
                  <c:v>58</c:v>
                </c:pt>
                <c:pt idx="2">
                  <c:v>78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商品C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1期</c:v>
                </c:pt>
                <c:pt idx="1">
                  <c:v>2期</c:v>
                </c:pt>
                <c:pt idx="2">
                  <c:v>3期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40</c:v>
                </c:pt>
                <c:pt idx="1">
                  <c:v>80</c:v>
                </c:pt>
                <c:pt idx="2">
                  <c:v>60</c:v>
                </c:pt>
              </c:numCache>
            </c:numRef>
          </c:val>
        </c:ser>
        <c:axId val="68623360"/>
        <c:axId val="68666112"/>
        <c:axId val="68633472"/>
      </c:area3DChart>
      <c:catAx>
        <c:axId val="68623360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 rot="-60000000" vert="horz"/>
          <a:lstStyle/>
          <a:p>
            <a:pPr>
              <a:defRPr/>
            </a:pPr>
            <a:endParaRPr lang="ja-JP"/>
          </a:p>
        </c:txPr>
        <c:crossAx val="68666112"/>
        <c:crosses val="autoZero"/>
        <c:auto val="1"/>
        <c:lblAlgn val="ctr"/>
        <c:lblOffset val="100"/>
      </c:catAx>
      <c:valAx>
        <c:axId val="68666112"/>
        <c:scaling>
          <c:orientation val="minMax"/>
          <c:max val="100"/>
        </c:scaling>
        <c:axPos val="l"/>
        <c:majorGridlines/>
        <c:numFmt formatCode="General" sourceLinked="1"/>
        <c:majorTickMark val="none"/>
        <c:tickLblPos val="nextTo"/>
        <c:txPr>
          <a:bodyPr rot="-60000000" vert="horz"/>
          <a:lstStyle/>
          <a:p>
            <a:pPr>
              <a:defRPr/>
            </a:pPr>
            <a:endParaRPr lang="ja-JP"/>
          </a:p>
        </c:txPr>
        <c:crossAx val="68623360"/>
        <c:crosses val="autoZero"/>
        <c:crossBetween val="midCat"/>
      </c:valAx>
      <c:serAx>
        <c:axId val="68633472"/>
        <c:scaling>
          <c:orientation val="minMax"/>
        </c:scaling>
        <c:axPos val="b"/>
        <c:tickLblPos val="nextTo"/>
        <c:crossAx val="68666112"/>
        <c:crosses val="autoZero"/>
      </c:serAx>
    </c:plotArea>
    <c:legend>
      <c:legendPos val="b"/>
      <c:layout/>
      <c:txPr>
        <a:bodyPr rot="0" vert="horz"/>
        <a:lstStyle/>
        <a:p>
          <a:pPr>
            <a:defRPr/>
          </a:pPr>
          <a:endParaRPr lang="ja-JP"/>
        </a:p>
      </c:txPr>
    </c:legend>
    <c:plotVisOnly val="1"/>
    <c:dispBlanksAs val="zero"/>
  </c:chart>
  <c:txPr>
    <a:bodyPr/>
    <a:lstStyle/>
    <a:p>
      <a:pPr>
        <a:defRPr sz="1800"/>
      </a:pPr>
      <a:endParaRPr lang="ja-JP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FBD61-D52C-4AF7-A6F7-5A292578201E}" type="datetime1">
              <a:rPr kumimoji="1" lang="ja-JP" altLang="en-US" smtClean="0"/>
              <a:pPr/>
              <a:t>2015/2/26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C25054-A584-804F-ADE2-7C70339F12F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422437368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031374-7413-4321-A82C-26AA0D97747D}" type="datetime1">
              <a:rPr kumimoji="1" lang="ja-JP" altLang="en-US" smtClean="0"/>
              <a:pPr/>
              <a:t>2015/2/26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4D030-1751-4CD0-AC2A-C9DF4C3F4C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9207431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004888" y="685800"/>
            <a:ext cx="48482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E4D030-1751-4CD0-AC2A-C9DF4C3F4C3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0A57157-F4B6-49B4-9910-9576FF2ED1AC}" type="datetime1">
              <a:rPr kumimoji="1" lang="ja-JP" altLang="en-US" smtClean="0"/>
              <a:pPr/>
              <a:t>2015/2/26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774438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20619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kumimoji="1" sz="2400" b="1" kern="1200" baseline="0">
          <a:solidFill>
            <a:schemeClr val="tx1"/>
          </a:solidFill>
          <a:latin typeface="+mn-lt"/>
          <a:ea typeface="+mn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コンテンツ プレースホルダー 6" descr="集合縦棒グラフ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033742379"/>
              </p:ext>
            </p:extLst>
          </p:nvPr>
        </p:nvGraphicFramePr>
        <p:xfrm>
          <a:off x="5274692" y="396255"/>
          <a:ext cx="5112568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コンテンツ プレースホルダー 6" descr="集合縦棒グラフ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033742379"/>
              </p:ext>
            </p:extLst>
          </p:nvPr>
        </p:nvGraphicFramePr>
        <p:xfrm>
          <a:off x="5274692" y="3636615"/>
          <a:ext cx="5112568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コンテンツ プレースホルダー 6" descr="集合縦棒グラフ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033742379"/>
              </p:ext>
            </p:extLst>
          </p:nvPr>
        </p:nvGraphicFramePr>
        <p:xfrm>
          <a:off x="450156" y="3852639"/>
          <a:ext cx="4680520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" name="正方形/長方形 6"/>
          <p:cNvSpPr/>
          <p:nvPr/>
        </p:nvSpPr>
        <p:spPr>
          <a:xfrm>
            <a:off x="1073851" y="396255"/>
            <a:ext cx="26564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smtClean="0">
                <a:ln w="1905"/>
                <a:solidFill>
                  <a:schemeClr val="accent5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面グラフ</a:t>
            </a:r>
            <a:endParaRPr lang="ja-JP" altLang="en-US" sz="5400" b="1" cap="none" spc="0" dirty="0">
              <a:ln w="1905"/>
              <a:solidFill>
                <a:schemeClr val="accent5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50156" y="1692399"/>
            <a:ext cx="57606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>
                <a:latin typeface="+mn-ea"/>
              </a:rPr>
              <a:t>グラフを選択してグラフツールに切り替えると、</a:t>
            </a:r>
            <a:endParaRPr kumimoji="1" lang="en-US" altLang="ja-JP" sz="2000" dirty="0" smtClean="0">
              <a:latin typeface="+mn-ea"/>
            </a:endParaRPr>
          </a:p>
          <a:p>
            <a:r>
              <a:rPr lang="en-US" altLang="ja-JP" sz="2000" dirty="0" smtClean="0">
                <a:latin typeface="+mn-ea"/>
              </a:rPr>
              <a:t>Excel</a:t>
            </a:r>
            <a:r>
              <a:rPr lang="ja-JP" altLang="en-US" sz="2000" dirty="0" smtClean="0">
                <a:latin typeface="+mn-ea"/>
              </a:rPr>
              <a:t>で数値項目が編集できるほか</a:t>
            </a:r>
            <a:endParaRPr lang="en-US" altLang="ja-JP" sz="2000" dirty="0" smtClean="0">
              <a:latin typeface="+mn-ea"/>
            </a:endParaRPr>
          </a:p>
          <a:p>
            <a:r>
              <a:rPr kumimoji="1" lang="ja-JP" altLang="en-US" sz="2000" dirty="0" smtClean="0">
                <a:latin typeface="+mn-ea"/>
              </a:rPr>
              <a:t>デザインなどが変更できます。</a:t>
            </a:r>
            <a:endParaRPr kumimoji="1" lang="en-US" altLang="ja-JP" sz="2000" dirty="0" smtClean="0">
              <a:latin typeface="+mn-ea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50156" y="3060551"/>
            <a:ext cx="4536504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dirty="0" smtClean="0">
                <a:latin typeface="+mn-ea"/>
              </a:rPr>
              <a:t>※</a:t>
            </a:r>
            <a:r>
              <a:rPr lang="ja-JP" altLang="en-US" sz="1800" dirty="0" smtClean="0">
                <a:latin typeface="+mn-ea"/>
              </a:rPr>
              <a:t>グラフの縦軸は右クリックして表示される</a:t>
            </a:r>
            <a:endParaRPr lang="en-US" altLang="ja-JP" sz="1800" dirty="0" smtClean="0">
              <a:latin typeface="+mn-ea"/>
            </a:endParaRPr>
          </a:p>
          <a:p>
            <a:r>
              <a:rPr lang="ja-JP" altLang="en-US" sz="1800" dirty="0" smtClean="0">
                <a:latin typeface="+mn-ea"/>
              </a:rPr>
              <a:t>　　「軸の書式設定」で変更できます。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="" xmlns:p14="http://schemas.microsoft.com/office/powerpoint/2010/main" val="63634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e">
  <a:themeElements>
    <a:clrScheme name="モジュール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スパイス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37</Words>
  <Application>Microsoft Office PowerPoint</Application>
  <PresentationFormat>ユーザー設定</PresentationFormat>
  <Paragraphs>8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base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2008-11-17T05:18:55Z</dcterms:created>
  <dcterms:modified xsi:type="dcterms:W3CDTF">2015-02-26T03:02:23Z</dcterms:modified>
</cp:coreProperties>
</file>