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3"/>
  </p:notesMasterIdLst>
  <p:handoutMasterIdLst>
    <p:handoutMasterId r:id="rId4"/>
  </p:handoutMasterIdLst>
  <p:sldIdLst>
    <p:sldId id="276" r:id="rId2"/>
  </p:sldIdLst>
  <p:sldSz cx="10693400" cy="7561263"/>
  <p:notesSz cx="6858000" cy="9144000"/>
  <p:embeddedFontLst>
    <p:embeddedFont>
      <p:font typeface="Calibri" pitchFamily="34" charset="0"/>
      <p:regular r:id="rId5"/>
      <p:bold r:id="rId6"/>
      <p:italic r:id="rId7"/>
      <p:boldItalic r:id="rId8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10126" autoAdjust="0"/>
    <p:restoredTop sz="99849" autoAdjust="0"/>
  </p:normalViewPr>
  <p:slideViewPr>
    <p:cSldViewPr>
      <p:cViewPr varScale="1">
        <p:scale>
          <a:sx n="66" d="100"/>
          <a:sy n="66" d="100"/>
        </p:scale>
        <p:origin x="-306" y="-108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46085125" cy="4608512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3" Type="http://schemas.openxmlformats.org/officeDocument/2006/relationships/notesMaster" Target="notesMasters/notesMaster1.xml"/><Relationship Id="rId7" Type="http://schemas.openxmlformats.org/officeDocument/2006/relationships/font" Target="fonts/font3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theme" Target="theme/theme1.xml"/><Relationship Id="rId5" Type="http://schemas.openxmlformats.org/officeDocument/2006/relationships/font" Target="fonts/font1.fntdata"/><Relationship Id="rId10" Type="http://schemas.openxmlformats.org/officeDocument/2006/relationships/viewProps" Target="viewProps.xml"/><Relationship Id="rId4" Type="http://schemas.openxmlformats.org/officeDocument/2006/relationships/handoutMaster" Target="handoutMasters/handoutMaster1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="" xmlns:p14="http://schemas.microsoft.com/office/powerpoint/2010/main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2015/2/19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="" xmlns:p14="http://schemas.microsoft.com/office/powerpoint/2010/main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2015/2/19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tx1"/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正方形/長方形 38"/>
          <p:cNvSpPr/>
          <p:nvPr/>
        </p:nvSpPr>
        <p:spPr>
          <a:xfrm>
            <a:off x="90010" y="5472819"/>
            <a:ext cx="10432265" cy="72008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正方形/長方形 37"/>
          <p:cNvSpPr/>
          <p:nvPr/>
        </p:nvSpPr>
        <p:spPr>
          <a:xfrm>
            <a:off x="90010" y="3537604"/>
            <a:ext cx="10432265" cy="72008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正方形/長方形 36"/>
          <p:cNvSpPr/>
          <p:nvPr/>
        </p:nvSpPr>
        <p:spPr>
          <a:xfrm>
            <a:off x="90009" y="1647394"/>
            <a:ext cx="10432265" cy="72008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71125" y="3366585"/>
            <a:ext cx="507831" cy="1008112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vert="eaVert" wrap="square" rtlCol="0" anchor="ctr" anchorCtr="1">
            <a:spAutoFit/>
          </a:bodyPr>
          <a:lstStyle/>
          <a:p>
            <a:r>
              <a:rPr kumimoji="1" lang="ja-JP" altLang="en-US" dirty="0" smtClean="0"/>
              <a:t>取引先</a:t>
            </a:r>
            <a:endParaRPr kumimoji="1" lang="ja-JP" altLang="en-US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74900" y="1350361"/>
            <a:ext cx="507831" cy="1296144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vert="eaVert" wrap="square" rtlCol="0" anchor="ctr" anchorCtr="1">
            <a:spAutoFit/>
          </a:bodyPr>
          <a:lstStyle/>
          <a:p>
            <a:r>
              <a:rPr lang="ja-JP" altLang="en-US" dirty="0" smtClean="0"/>
              <a:t>要求部署</a:t>
            </a:r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74900" y="5094777"/>
            <a:ext cx="507831" cy="1296144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="eaVert" wrap="square" rtlCol="0" anchor="ctr" anchorCtr="1">
            <a:spAutoFit/>
          </a:bodyPr>
          <a:lstStyle/>
          <a:p>
            <a:r>
              <a:rPr lang="ja-JP" altLang="en-US" dirty="0" smtClean="0"/>
              <a:t>契約部署</a:t>
            </a:r>
            <a:endParaRPr kumimoji="1" lang="ja-JP" altLang="en-US" dirty="0"/>
          </a:p>
        </p:txBody>
      </p:sp>
      <p:sp>
        <p:nvSpPr>
          <p:cNvPr id="5" name="角丸四角形 4"/>
          <p:cNvSpPr/>
          <p:nvPr/>
        </p:nvSpPr>
        <p:spPr>
          <a:xfrm>
            <a:off x="1386260" y="5382809"/>
            <a:ext cx="1575614" cy="864096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 anchor="ctr">
            <a:normAutofit/>
          </a:bodyPr>
          <a:lstStyle/>
          <a:p>
            <a:pPr algn="ctr"/>
            <a:r>
              <a:rPr kumimoji="1" lang="ja-JP" altLang="en-US" dirty="0" smtClean="0"/>
              <a:t>見積先選定</a:t>
            </a:r>
            <a:endParaRPr kumimoji="1" lang="ja-JP" altLang="en-US" dirty="0"/>
          </a:p>
        </p:txBody>
      </p:sp>
      <p:sp>
        <p:nvSpPr>
          <p:cNvPr id="6" name="角丸四角形 5"/>
          <p:cNvSpPr/>
          <p:nvPr/>
        </p:nvSpPr>
        <p:spPr>
          <a:xfrm>
            <a:off x="4491605" y="5382809"/>
            <a:ext cx="1944215" cy="864096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 anchor="ctr">
            <a:normAutofit/>
          </a:bodyPr>
          <a:lstStyle/>
          <a:p>
            <a:pPr algn="ctr"/>
            <a:r>
              <a:rPr kumimoji="1" lang="ja-JP" altLang="en-US" dirty="0" smtClean="0"/>
              <a:t>見積比較・折衝</a:t>
            </a:r>
            <a:endParaRPr kumimoji="1" lang="ja-JP" altLang="en-US" dirty="0"/>
          </a:p>
        </p:txBody>
      </p:sp>
      <p:sp>
        <p:nvSpPr>
          <p:cNvPr id="8" name="角丸四角形 7"/>
          <p:cNvSpPr/>
          <p:nvPr/>
        </p:nvSpPr>
        <p:spPr>
          <a:xfrm>
            <a:off x="8497050" y="5382809"/>
            <a:ext cx="1962218" cy="864096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 anchor="ctr">
            <a:normAutofit/>
          </a:bodyPr>
          <a:lstStyle/>
          <a:p>
            <a:pPr algn="ctr"/>
            <a:r>
              <a:rPr lang="ja-JP" altLang="en-US" dirty="0" smtClean="0"/>
              <a:t>検収</a:t>
            </a:r>
            <a:r>
              <a:rPr lang="ja-JP" altLang="en-US" dirty="0" smtClean="0"/>
              <a:t>完了・</a:t>
            </a:r>
            <a:r>
              <a:rPr kumimoji="1" lang="ja-JP" altLang="en-US" dirty="0" smtClean="0"/>
              <a:t>支払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9667180" y="3366585"/>
            <a:ext cx="792088" cy="864096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 anchor="ctr">
            <a:normAutofit/>
          </a:bodyPr>
          <a:lstStyle/>
          <a:p>
            <a:pPr algn="ctr"/>
            <a:r>
              <a:rPr kumimoji="1" lang="ja-JP" altLang="en-US" dirty="0" smtClean="0"/>
              <a:t>入金</a:t>
            </a:r>
            <a:endParaRPr kumimoji="1" lang="ja-JP" altLang="en-US" dirty="0"/>
          </a:p>
        </p:txBody>
      </p:sp>
      <p:sp>
        <p:nvSpPr>
          <p:cNvPr id="10" name="フローチャート : 書類 9"/>
          <p:cNvSpPr/>
          <p:nvPr/>
        </p:nvSpPr>
        <p:spPr>
          <a:xfrm>
            <a:off x="936210" y="1341360"/>
            <a:ext cx="1656184" cy="792088"/>
          </a:xfrm>
          <a:prstGeom prst="flowChartDocumen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rtlCol="0" anchor="ctr" anchorCtr="1">
            <a:normAutofit/>
          </a:bodyPr>
          <a:lstStyle/>
          <a:p>
            <a:pPr algn="ctr"/>
            <a:r>
              <a:rPr kumimoji="1" lang="ja-JP" altLang="en-US" dirty="0" smtClean="0"/>
              <a:t>購買要求書</a:t>
            </a:r>
            <a:endParaRPr kumimoji="1" lang="ja-JP" altLang="en-US" dirty="0"/>
          </a:p>
        </p:txBody>
      </p:sp>
      <p:sp>
        <p:nvSpPr>
          <p:cNvPr id="11" name="フローチャート : 書類 10"/>
          <p:cNvSpPr/>
          <p:nvPr/>
        </p:nvSpPr>
        <p:spPr>
          <a:xfrm>
            <a:off x="1044222" y="1890421"/>
            <a:ext cx="1656184" cy="792088"/>
          </a:xfrm>
          <a:prstGeom prst="flowChartDocumen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rtlCol="0" anchor="ctr" anchorCtr="1">
            <a:normAutofit/>
          </a:bodyPr>
          <a:lstStyle/>
          <a:p>
            <a:pPr algn="ctr"/>
            <a:r>
              <a:rPr kumimoji="1" lang="ja-JP" altLang="en-US" dirty="0" smtClean="0"/>
              <a:t>仕様書</a:t>
            </a:r>
            <a:endParaRPr kumimoji="1" lang="ja-JP" altLang="en-US" dirty="0"/>
          </a:p>
        </p:txBody>
      </p:sp>
      <p:sp>
        <p:nvSpPr>
          <p:cNvPr id="12" name="フローチャート : 書類 11"/>
          <p:cNvSpPr/>
          <p:nvPr/>
        </p:nvSpPr>
        <p:spPr>
          <a:xfrm>
            <a:off x="1836310" y="3492599"/>
            <a:ext cx="1656184" cy="792088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none" rtlCol="0" anchor="ctr" anchorCtr="1">
            <a:normAutofit/>
          </a:bodyPr>
          <a:lstStyle/>
          <a:p>
            <a:pPr algn="ctr"/>
            <a:r>
              <a:rPr kumimoji="1" lang="ja-JP" altLang="en-US" dirty="0" smtClean="0"/>
              <a:t>見積依頼書</a:t>
            </a:r>
            <a:endParaRPr kumimoji="1" lang="ja-JP" altLang="en-US" dirty="0"/>
          </a:p>
        </p:txBody>
      </p:sp>
      <p:sp>
        <p:nvSpPr>
          <p:cNvPr id="14" name="フローチャート : 書類 13"/>
          <p:cNvSpPr/>
          <p:nvPr/>
        </p:nvSpPr>
        <p:spPr>
          <a:xfrm>
            <a:off x="3726520" y="3492599"/>
            <a:ext cx="1656184" cy="792088"/>
          </a:xfrm>
          <a:prstGeom prst="flowChartDocumen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none" rtlCol="0" anchor="ctr" anchorCtr="1">
            <a:normAutofit/>
          </a:bodyPr>
          <a:lstStyle/>
          <a:p>
            <a:pPr algn="ctr"/>
            <a:r>
              <a:rPr kumimoji="1" lang="ja-JP" altLang="en-US" dirty="0" smtClean="0"/>
              <a:t>見積書</a:t>
            </a:r>
            <a:endParaRPr kumimoji="1" lang="ja-JP" altLang="en-US" dirty="0"/>
          </a:p>
        </p:txBody>
      </p:sp>
      <p:sp>
        <p:nvSpPr>
          <p:cNvPr id="15" name="フローチャート : 書類 14"/>
          <p:cNvSpPr/>
          <p:nvPr/>
        </p:nvSpPr>
        <p:spPr>
          <a:xfrm>
            <a:off x="5616730" y="3492599"/>
            <a:ext cx="1656184" cy="792088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none" rtlCol="0" anchor="ctr" anchorCtr="1">
            <a:normAutofit/>
          </a:bodyPr>
          <a:lstStyle/>
          <a:p>
            <a:pPr algn="ctr"/>
            <a:r>
              <a:rPr kumimoji="1" lang="ja-JP" altLang="en-US" dirty="0" smtClean="0"/>
              <a:t>注文書</a:t>
            </a:r>
            <a:endParaRPr kumimoji="1" lang="ja-JP" altLang="en-US" dirty="0"/>
          </a:p>
        </p:txBody>
      </p:sp>
      <p:sp>
        <p:nvSpPr>
          <p:cNvPr id="17" name="フローチャート : 書類 16"/>
          <p:cNvSpPr/>
          <p:nvPr/>
        </p:nvSpPr>
        <p:spPr>
          <a:xfrm>
            <a:off x="7506940" y="3492599"/>
            <a:ext cx="1656184" cy="792088"/>
          </a:xfrm>
          <a:prstGeom prst="flowChartDocumen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rtlCol="0" anchor="ctr" anchorCtr="1">
            <a:normAutofit/>
          </a:bodyPr>
          <a:lstStyle/>
          <a:p>
            <a:pPr algn="ctr"/>
            <a:r>
              <a:rPr lang="ja-JP" altLang="en-US" dirty="0" smtClean="0"/>
              <a:t>受領</a:t>
            </a:r>
            <a:r>
              <a:rPr kumimoji="1" lang="ja-JP" altLang="en-US" dirty="0" smtClean="0"/>
              <a:t>書</a:t>
            </a:r>
            <a:endParaRPr kumimoji="1" lang="ja-JP" altLang="en-US" dirty="0"/>
          </a:p>
        </p:txBody>
      </p:sp>
      <p:sp>
        <p:nvSpPr>
          <p:cNvPr id="18" name="フローチャート : 書類 17"/>
          <p:cNvSpPr/>
          <p:nvPr/>
        </p:nvSpPr>
        <p:spPr>
          <a:xfrm>
            <a:off x="5346700" y="1467374"/>
            <a:ext cx="1656184" cy="792088"/>
          </a:xfrm>
          <a:prstGeom prst="flowChartDocumen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none" rtlCol="0" anchor="ctr" anchorCtr="1">
            <a:normAutofit/>
          </a:bodyPr>
          <a:lstStyle/>
          <a:p>
            <a:pPr algn="ctr"/>
            <a:r>
              <a:rPr kumimoji="1" lang="ja-JP" altLang="en-US" dirty="0" smtClean="0"/>
              <a:t>納品書</a:t>
            </a:r>
            <a:endParaRPr kumimoji="1" lang="ja-JP" altLang="en-US" dirty="0"/>
          </a:p>
        </p:txBody>
      </p:sp>
      <p:sp>
        <p:nvSpPr>
          <p:cNvPr id="16" name="円柱 15"/>
          <p:cNvSpPr/>
          <p:nvPr/>
        </p:nvSpPr>
        <p:spPr>
          <a:xfrm>
            <a:off x="6786860" y="1197344"/>
            <a:ext cx="945105" cy="1256990"/>
          </a:xfrm>
          <a:prstGeom prst="can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ja-JP" altLang="en-US" dirty="0" smtClean="0"/>
              <a:t>注文品</a:t>
            </a:r>
            <a:endParaRPr kumimoji="1" lang="ja-JP" altLang="en-US" dirty="0"/>
          </a:p>
        </p:txBody>
      </p:sp>
      <p:cxnSp>
        <p:nvCxnSpPr>
          <p:cNvPr id="20" name="直線矢印コネクタ 19"/>
          <p:cNvCxnSpPr/>
          <p:nvPr/>
        </p:nvCxnSpPr>
        <p:spPr>
          <a:xfrm>
            <a:off x="1566280" y="2727514"/>
            <a:ext cx="0" cy="2610290"/>
          </a:xfrm>
          <a:prstGeom prst="straightConnector1">
            <a:avLst/>
          </a:prstGeom>
          <a:ln w="50800">
            <a:solidFill>
              <a:schemeClr val="tx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矢印コネクタ 22"/>
          <p:cNvCxnSpPr/>
          <p:nvPr/>
        </p:nvCxnSpPr>
        <p:spPr>
          <a:xfrm flipV="1">
            <a:off x="2691405" y="4347694"/>
            <a:ext cx="0" cy="1007496"/>
          </a:xfrm>
          <a:prstGeom prst="straightConnector1">
            <a:avLst/>
          </a:prstGeom>
          <a:ln w="50800">
            <a:solidFill>
              <a:schemeClr val="tx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線矢印コネクタ 25"/>
          <p:cNvCxnSpPr/>
          <p:nvPr/>
        </p:nvCxnSpPr>
        <p:spPr>
          <a:xfrm>
            <a:off x="4761635" y="4302689"/>
            <a:ext cx="0" cy="1007496"/>
          </a:xfrm>
          <a:prstGeom prst="straightConnector1">
            <a:avLst/>
          </a:prstGeom>
          <a:ln w="50800">
            <a:solidFill>
              <a:schemeClr val="tx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線矢印コネクタ 26"/>
          <p:cNvCxnSpPr/>
          <p:nvPr/>
        </p:nvCxnSpPr>
        <p:spPr>
          <a:xfrm flipV="1">
            <a:off x="6156790" y="4347694"/>
            <a:ext cx="0" cy="1007496"/>
          </a:xfrm>
          <a:prstGeom prst="straightConnector1">
            <a:avLst/>
          </a:prstGeom>
          <a:ln w="50800">
            <a:solidFill>
              <a:schemeClr val="tx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矢印コネクタ 29"/>
          <p:cNvCxnSpPr/>
          <p:nvPr/>
        </p:nvCxnSpPr>
        <p:spPr>
          <a:xfrm flipV="1">
            <a:off x="5841755" y="2395093"/>
            <a:ext cx="0" cy="1007496"/>
          </a:xfrm>
          <a:prstGeom prst="straightConnector1">
            <a:avLst/>
          </a:prstGeom>
          <a:ln w="50800">
            <a:solidFill>
              <a:schemeClr val="tx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線矢印コネクタ 31"/>
          <p:cNvCxnSpPr/>
          <p:nvPr/>
        </p:nvCxnSpPr>
        <p:spPr>
          <a:xfrm>
            <a:off x="8767080" y="4347694"/>
            <a:ext cx="0" cy="1007496"/>
          </a:xfrm>
          <a:prstGeom prst="straightConnector1">
            <a:avLst/>
          </a:prstGeom>
          <a:ln w="50800">
            <a:solidFill>
              <a:schemeClr val="tx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線矢印コネクタ 32"/>
          <p:cNvCxnSpPr/>
          <p:nvPr/>
        </p:nvCxnSpPr>
        <p:spPr>
          <a:xfrm>
            <a:off x="7686960" y="2502489"/>
            <a:ext cx="0" cy="934871"/>
          </a:xfrm>
          <a:prstGeom prst="straightConnector1">
            <a:avLst/>
          </a:prstGeom>
          <a:ln w="50800">
            <a:solidFill>
              <a:schemeClr val="tx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線矢印コネクタ 35"/>
          <p:cNvCxnSpPr/>
          <p:nvPr/>
        </p:nvCxnSpPr>
        <p:spPr>
          <a:xfrm flipV="1">
            <a:off x="10117230" y="4330308"/>
            <a:ext cx="0" cy="1007496"/>
          </a:xfrm>
          <a:prstGeom prst="straightConnector1">
            <a:avLst/>
          </a:prstGeom>
          <a:ln w="50800">
            <a:solidFill>
              <a:schemeClr val="tx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テキスト ボックス 39"/>
          <p:cNvSpPr txBox="1"/>
          <p:nvPr/>
        </p:nvSpPr>
        <p:spPr>
          <a:xfrm>
            <a:off x="90116" y="108223"/>
            <a:ext cx="403244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600" b="1" dirty="0" smtClean="0">
                <a:ln w="19050">
                  <a:solidFill>
                    <a:schemeClr val="tx2">
                      <a:tint val="1000"/>
                    </a:schemeClr>
                  </a:solidFill>
                  <a:prstDash val="solid"/>
                </a:ln>
                <a:solidFill>
                  <a:schemeClr val="accent3"/>
                </a:solidFill>
                <a:effectLst>
                  <a:outerShdw blurRad="50000" dist="50800" dir="7500000" algn="tl">
                    <a:srgbClr val="000000">
                      <a:shade val="5000"/>
                      <a:alpha val="35000"/>
                    </a:srgbClr>
                  </a:outerShdw>
                </a:effectLst>
              </a:rPr>
              <a:t>購買納品フロー</a:t>
            </a:r>
            <a:endParaRPr kumimoji="1" lang="ja-JP" altLang="en-US" sz="3600" b="1" dirty="0">
              <a:ln w="19050">
                <a:solidFill>
                  <a:schemeClr val="tx2">
                    <a:tint val="1000"/>
                  </a:schemeClr>
                </a:solidFill>
                <a:prstDash val="solid"/>
              </a:ln>
              <a:solidFill>
                <a:schemeClr val="accent3"/>
              </a:solidFill>
              <a:effectLst>
                <a:outerShdw blurRad="50000" dist="50800" dir="7500000" algn="tl">
                  <a:srgbClr val="000000">
                    <a:shade val="5000"/>
                    <a:alpha val="3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="" xmlns:p14="http://schemas.microsoft.com/office/powerpoint/2010/main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e">
  <a:themeElements>
    <a:clrScheme name="アーバン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32</Words>
  <Application>Microsoft Office PowerPoint</Application>
  <PresentationFormat>ユーザー設定</PresentationFormat>
  <Paragraphs>18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Calibri</vt:lpstr>
      <vt:lpstr>base</vt:lpstr>
      <vt:lpstr>スライド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2015-02-19T12:24:36Z</dcterms:modified>
</cp:coreProperties>
</file>

<file path=docProps/thumbnail.jpeg>
</file>