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xlsx" ContentType="application/vnd.openxmlformats-officedocument.spreadsheetml.sheet"/>
  <Override PartName="/ppt/charts/chart3.xml" ContentType="application/vnd.openxmlformats-officedocument.drawingml.char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3"/>
  </p:notesMasterIdLst>
  <p:handoutMasterIdLst>
    <p:handoutMasterId r:id="rId4"/>
  </p:handoutMasterIdLst>
  <p:sldIdLst>
    <p:sldId id="276" r:id="rId2"/>
  </p:sldIdLst>
  <p:sldSz cx="10693400" cy="7561263"/>
  <p:notesSz cx="6858000" cy="9144000"/>
  <p:embeddedFontLs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0126" autoAdjust="0"/>
    <p:restoredTop sz="99849" autoAdjust="0"/>
  </p:normalViewPr>
  <p:slideViewPr>
    <p:cSldViewPr>
      <p:cViewPr varScale="1">
        <p:scale>
          <a:sx n="96" d="100"/>
          <a:sy n="96" d="100"/>
        </p:scale>
        <p:origin x="-1650" y="-102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handoutMaster" Target="handoutMasters/handoutMaster1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chart>
    <c:autoTitleDeleted val="1"/>
    <c:view3D>
      <c:perspective val="30"/>
    </c:view3D>
    <c:plotArea>
      <c:layout/>
      <c:surface3DChart>
        <c:ser>
          <c:idx val="0"/>
          <c:order val="0"/>
          <c:tx>
            <c:strRef>
              <c:f>Sheet1!$B$1</c:f>
              <c:strCache>
                <c:ptCount val="1"/>
                <c:pt idx="0">
                  <c:v>商品1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10</c:v>
                </c:pt>
                <c:pt idx="1">
                  <c:v>30</c:v>
                </c:pt>
                <c:pt idx="2">
                  <c:v>20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商品2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48</c:v>
                </c:pt>
                <c:pt idx="1">
                  <c:v>58</c:v>
                </c:pt>
                <c:pt idx="2">
                  <c:v>78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商品3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40</c:v>
                </c:pt>
                <c:pt idx="1">
                  <c:v>80</c:v>
                </c:pt>
                <c:pt idx="2">
                  <c:v>60</c:v>
                </c:pt>
              </c:numCache>
            </c:numRef>
          </c:val>
        </c:ser>
        <c:bandFmts/>
        <c:axId val="74189056"/>
        <c:axId val="74350592"/>
        <c:axId val="74322368"/>
      </c:surface3DChart>
      <c:catAx>
        <c:axId val="74189056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74350592"/>
        <c:crosses val="autoZero"/>
        <c:auto val="1"/>
        <c:lblAlgn val="ctr"/>
        <c:lblOffset val="100"/>
      </c:catAx>
      <c:valAx>
        <c:axId val="74350592"/>
        <c:scaling>
          <c:orientation val="minMax"/>
        </c:scaling>
        <c:axPos val="l"/>
        <c:maj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74189056"/>
        <c:crosses val="autoZero"/>
        <c:crossBetween val="midCat"/>
      </c:valAx>
      <c:serAx>
        <c:axId val="74322368"/>
        <c:scaling>
          <c:orientation val="minMax"/>
        </c:scaling>
        <c:axPos val="b"/>
        <c:tickLblPos val="nextTo"/>
        <c:crossAx val="74350592"/>
        <c:crosses val="autoZero"/>
      </c:serAx>
    </c:plotArea>
    <c:legend>
      <c:legendPos val="b"/>
      <c:layout/>
      <c:txPr>
        <a:bodyPr rot="0" vert="horz"/>
        <a:lstStyle/>
        <a:p>
          <a:pPr rtl="0">
            <a:defRPr/>
          </a:pPr>
          <a:endParaRPr lang="ja-JP"/>
        </a:p>
      </c:txPr>
    </c:legend>
    <c:plotVisOnly val="1"/>
    <c:dispBlanksAs val="gap"/>
  </c:chart>
  <c:txPr>
    <a:bodyPr/>
    <a:lstStyle/>
    <a:p>
      <a:pPr>
        <a:defRPr sz="1800"/>
      </a:pPr>
      <a:endParaRPr lang="ja-JP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42"/>
  <c:chart>
    <c:autoTitleDeleted val="1"/>
    <c:view3D>
      <c:perspective val="30"/>
    </c:view3D>
    <c:floor>
      <c:spPr>
        <a:ln w="6350"/>
      </c:spPr>
    </c:floor>
    <c:sideWall>
      <c:spPr>
        <a:ln>
          <a:noFill/>
        </a:ln>
      </c:spPr>
    </c:sideWall>
    <c:backWall>
      <c:spPr>
        <a:ln>
          <a:noFill/>
        </a:ln>
      </c:spPr>
    </c:backWall>
    <c:plotArea>
      <c:layout/>
      <c:surface3DChart>
        <c:wireframe val="1"/>
        <c:ser>
          <c:idx val="0"/>
          <c:order val="0"/>
          <c:tx>
            <c:strRef>
              <c:f>Sheet1!$B$1</c:f>
              <c:strCache>
                <c:ptCount val="1"/>
                <c:pt idx="0">
                  <c:v>商品A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10</c:v>
                </c:pt>
                <c:pt idx="1">
                  <c:v>30</c:v>
                </c:pt>
                <c:pt idx="2">
                  <c:v>20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商品B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48</c:v>
                </c:pt>
                <c:pt idx="1">
                  <c:v>58</c:v>
                </c:pt>
                <c:pt idx="2">
                  <c:v>78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商品C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40</c:v>
                </c:pt>
                <c:pt idx="1">
                  <c:v>80</c:v>
                </c:pt>
                <c:pt idx="2">
                  <c:v>60</c:v>
                </c:pt>
              </c:numCache>
            </c:numRef>
          </c:val>
        </c:ser>
        <c:bandFmts/>
        <c:axId val="75761920"/>
        <c:axId val="75771904"/>
        <c:axId val="74325056"/>
      </c:surface3DChart>
      <c:catAx>
        <c:axId val="75761920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75771904"/>
        <c:crosses val="autoZero"/>
        <c:auto val="1"/>
        <c:lblAlgn val="ctr"/>
        <c:lblOffset val="100"/>
      </c:catAx>
      <c:valAx>
        <c:axId val="75771904"/>
        <c:scaling>
          <c:orientation val="minMax"/>
        </c:scaling>
        <c:axPos val="l"/>
        <c:majorGridlines>
          <c:spPr>
            <a:ln w="6350"/>
          </c:spPr>
        </c:majorGridlines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75761920"/>
        <c:crosses val="autoZero"/>
        <c:crossBetween val="midCat"/>
      </c:valAx>
      <c:serAx>
        <c:axId val="74325056"/>
        <c:scaling>
          <c:orientation val="minMax"/>
        </c:scaling>
        <c:axPos val="b"/>
        <c:tickLblPos val="nextTo"/>
        <c:crossAx val="75771904"/>
        <c:crosses val="autoZero"/>
      </c:serAx>
    </c:plotArea>
    <c:legend>
      <c:legendPos val="b"/>
      <c:layout/>
      <c:txPr>
        <a:bodyPr rot="0" vert="horz"/>
        <a:lstStyle/>
        <a:p>
          <a:pPr rtl="0">
            <a:defRPr/>
          </a:pPr>
          <a:endParaRPr lang="ja-JP"/>
        </a:p>
      </c:txPr>
    </c:legend>
    <c:plotVisOnly val="1"/>
    <c:dispBlanksAs val="gap"/>
  </c:chart>
  <c:txPr>
    <a:bodyPr/>
    <a:lstStyle/>
    <a:p>
      <a:pPr>
        <a:defRPr sz="1800"/>
      </a:pPr>
      <a:endParaRPr lang="ja-JP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10"/>
  <c:chart>
    <c:autoTitleDeleted val="1"/>
    <c:view3D>
      <c:rotX val="90"/>
      <c:rotY val="0"/>
      <c:perspective val="0"/>
    </c:view3D>
    <c:plotArea>
      <c:layout>
        <c:manualLayout>
          <c:layoutTarget val="inner"/>
          <c:xMode val="edge"/>
          <c:yMode val="edge"/>
          <c:x val="6.7067816837555694E-2"/>
          <c:y val="8.0562760600296143E-2"/>
          <c:w val="0.8481920972857655"/>
          <c:h val="0.64547249852057298"/>
        </c:manualLayout>
      </c:layout>
      <c:surfaceChart>
        <c:ser>
          <c:idx val="0"/>
          <c:order val="0"/>
          <c:tx>
            <c:strRef>
              <c:f>Sheet1!$B$1</c:f>
              <c:strCache>
                <c:ptCount val="1"/>
                <c:pt idx="0">
                  <c:v>商品A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10</c:v>
                </c:pt>
                <c:pt idx="1">
                  <c:v>30</c:v>
                </c:pt>
                <c:pt idx="2">
                  <c:v>20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商品B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48</c:v>
                </c:pt>
                <c:pt idx="1">
                  <c:v>58</c:v>
                </c:pt>
                <c:pt idx="2">
                  <c:v>78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商品C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40</c:v>
                </c:pt>
                <c:pt idx="1">
                  <c:v>80</c:v>
                </c:pt>
                <c:pt idx="2">
                  <c:v>60</c:v>
                </c:pt>
              </c:numCache>
            </c:numRef>
          </c:val>
        </c:ser>
        <c:bandFmts/>
        <c:axId val="75802880"/>
        <c:axId val="75808768"/>
        <c:axId val="75765504"/>
      </c:surfaceChart>
      <c:catAx>
        <c:axId val="75802880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75808768"/>
        <c:crosses val="autoZero"/>
        <c:auto val="1"/>
        <c:lblAlgn val="ctr"/>
        <c:lblOffset val="100"/>
      </c:catAx>
      <c:valAx>
        <c:axId val="75808768"/>
        <c:scaling>
          <c:orientation val="minMax"/>
          <c:max val="100"/>
        </c:scaling>
        <c:axPos val="l"/>
        <c:majorGridlines/>
        <c:numFmt formatCode="General" sourceLinked="1"/>
        <c:majorTickMark val="none"/>
        <c:tickLblPos val="none"/>
        <c:txPr>
          <a:bodyPr rot="-60000000" vert="horz"/>
          <a:lstStyle/>
          <a:p>
            <a:pPr>
              <a:defRPr/>
            </a:pPr>
            <a:endParaRPr lang="ja-JP"/>
          </a:p>
        </c:txPr>
        <c:crossAx val="75802880"/>
        <c:crosses val="autoZero"/>
        <c:crossBetween val="midCat"/>
      </c:valAx>
      <c:serAx>
        <c:axId val="75765504"/>
        <c:scaling>
          <c:orientation val="minMax"/>
        </c:scaling>
        <c:axPos val="b"/>
        <c:tickLblPos val="nextTo"/>
        <c:crossAx val="75808768"/>
        <c:crosses val="autoZero"/>
      </c:serAx>
    </c:plotArea>
    <c:legend>
      <c:legendPos val="b"/>
      <c:layout/>
      <c:txPr>
        <a:bodyPr rot="0" vert="horz"/>
        <a:lstStyle/>
        <a:p>
          <a:pPr rtl="0">
            <a:defRPr/>
          </a:pPr>
          <a:endParaRPr lang="ja-JP"/>
        </a:p>
      </c:txPr>
    </c:legend>
    <c:plotVisOnly val="1"/>
    <c:dispBlanksAs val="gap"/>
  </c:chart>
  <c:txPr>
    <a:bodyPr/>
    <a:lstStyle/>
    <a:p>
      <a:pPr>
        <a:defRPr sz="1800"/>
      </a:pPr>
      <a:endParaRPr lang="ja-JP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="" xmlns:p14="http://schemas.microsoft.com/office/powerpoint/2010/main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2015/2/26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="" xmlns:p14="http://schemas.microsoft.com/office/powerpoint/2010/main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2015/2/26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1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コンテンツ プレースホルダー 6" descr="集合縦棒グラフ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33742379"/>
              </p:ext>
            </p:extLst>
          </p:nvPr>
        </p:nvGraphicFramePr>
        <p:xfrm>
          <a:off x="5274692" y="396255"/>
          <a:ext cx="5112568" cy="28803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コンテンツ プレースホルダー 6" descr="集合縦棒グラフ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33742379"/>
              </p:ext>
            </p:extLst>
          </p:nvPr>
        </p:nvGraphicFramePr>
        <p:xfrm>
          <a:off x="5274692" y="3636615"/>
          <a:ext cx="5112568" cy="30963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コンテンツ プレースホルダー 6" descr="集合縦棒グラフ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33742379"/>
              </p:ext>
            </p:extLst>
          </p:nvPr>
        </p:nvGraphicFramePr>
        <p:xfrm>
          <a:off x="-1998116" y="3708623"/>
          <a:ext cx="8928992" cy="3528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7" name="正方形/長方形 6"/>
          <p:cNvSpPr/>
          <p:nvPr/>
        </p:nvSpPr>
        <p:spPr>
          <a:xfrm>
            <a:off x="378149" y="396255"/>
            <a:ext cx="404790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smtClean="0">
                <a:ln w="1905"/>
                <a:solidFill>
                  <a:schemeClr val="accent5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等高線</a:t>
            </a:r>
            <a:r>
              <a:rPr kumimoji="1" lang="ja-JP" altLang="en-US" sz="5400" b="1" cap="none" spc="0" dirty="0" smtClean="0">
                <a:ln w="1905"/>
                <a:solidFill>
                  <a:schemeClr val="accent5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グラフ</a:t>
            </a:r>
            <a:endParaRPr lang="ja-JP" altLang="en-US" sz="5400" b="1" cap="none" spc="0" dirty="0">
              <a:ln w="1905"/>
              <a:solidFill>
                <a:schemeClr val="accent5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450156" y="1692399"/>
            <a:ext cx="57606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 smtClean="0">
                <a:latin typeface="+mn-ea"/>
              </a:rPr>
              <a:t>グラフを選択してグラフツールに切り替えると、</a:t>
            </a:r>
            <a:endParaRPr kumimoji="1" lang="en-US" altLang="ja-JP" sz="2000" dirty="0" smtClean="0">
              <a:latin typeface="+mn-ea"/>
            </a:endParaRPr>
          </a:p>
          <a:p>
            <a:r>
              <a:rPr lang="en-US" altLang="ja-JP" sz="2000" dirty="0" smtClean="0">
                <a:latin typeface="+mn-ea"/>
              </a:rPr>
              <a:t>Excel</a:t>
            </a:r>
            <a:r>
              <a:rPr lang="ja-JP" altLang="en-US" sz="2000" dirty="0" smtClean="0">
                <a:latin typeface="+mn-ea"/>
              </a:rPr>
              <a:t>で数値項目が編集できるほか</a:t>
            </a:r>
            <a:endParaRPr lang="en-US" altLang="ja-JP" sz="2000" dirty="0" smtClean="0">
              <a:latin typeface="+mn-ea"/>
            </a:endParaRPr>
          </a:p>
          <a:p>
            <a:r>
              <a:rPr kumimoji="1" lang="ja-JP" altLang="en-US" sz="2000" dirty="0" smtClean="0">
                <a:latin typeface="+mn-ea"/>
              </a:rPr>
              <a:t>デザインなどが変更できます。</a:t>
            </a:r>
            <a:endParaRPr kumimoji="1" lang="en-US" altLang="ja-JP" sz="2000" dirty="0" smtClean="0">
              <a:latin typeface="+mn-ea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450156" y="3060551"/>
            <a:ext cx="4536504" cy="9694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800" dirty="0" smtClean="0">
                <a:latin typeface="+mn-ea"/>
              </a:rPr>
              <a:t>※</a:t>
            </a:r>
            <a:r>
              <a:rPr lang="ja-JP" altLang="en-US" sz="1800" dirty="0" smtClean="0">
                <a:latin typeface="+mn-ea"/>
              </a:rPr>
              <a:t>グラフの縦軸は右クリックして表示される</a:t>
            </a:r>
            <a:endParaRPr lang="en-US" altLang="ja-JP" sz="1800" dirty="0" smtClean="0">
              <a:latin typeface="+mn-ea"/>
            </a:endParaRPr>
          </a:p>
          <a:p>
            <a:r>
              <a:rPr lang="ja-JP" altLang="en-US" sz="1800" dirty="0" smtClean="0">
                <a:latin typeface="+mn-ea"/>
              </a:rPr>
              <a:t>　　「軸の書式設定」で変更できます。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="" xmlns:p14="http://schemas.microsoft.com/office/powerpoint/2010/main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e">
  <a:themeElements>
    <a:clrScheme name="エコロジー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スパイス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37</Words>
  <Application>Microsoft Office PowerPoint</Application>
  <PresentationFormat>ユーザー設定</PresentationFormat>
  <Paragraphs>8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base</vt:lpstr>
      <vt:lpstr>スライド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2015-02-26T03:07:00Z</dcterms:modified>
</cp:coreProperties>
</file>

<file path=docProps/thumbnail.jpeg>
</file>