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Default Extension="xlsx" ContentType="application/vnd.openxmlformats-officedocument.spreadsheetml.sheet"/>
  <Override PartName="/ppt/charts/chart3.xml" ContentType="application/vnd.openxmlformats-officedocument.drawingml.char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3"/>
  </p:notesMasterIdLst>
  <p:handoutMasterIdLst>
    <p:handoutMasterId r:id="rId4"/>
  </p:handoutMasterIdLst>
  <p:sldIdLst>
    <p:sldId id="276" r:id="rId2"/>
  </p:sldIdLst>
  <p:sldSz cx="10693400" cy="7561263"/>
  <p:notesSz cx="6858000" cy="9144000"/>
  <p:embeddedFontLst>
    <p:embeddedFont>
      <p:font typeface="Calibri" pitchFamily="34" charset="0"/>
      <p:regular r:id="rId5"/>
      <p:bold r:id="rId6"/>
      <p:italic r:id="rId7"/>
      <p:boldItalic r:id="rId8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126" autoAdjust="0"/>
    <p:restoredTop sz="99849" autoAdjust="0"/>
  </p:normalViewPr>
  <p:slideViewPr>
    <p:cSldViewPr>
      <p:cViewPr varScale="1">
        <p:scale>
          <a:sx n="68" d="100"/>
          <a:sy n="68" d="100"/>
        </p:scale>
        <p:origin x="-1338" y="-96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3" Type="http://schemas.openxmlformats.org/officeDocument/2006/relationships/notesMaster" Target="notesMasters/notesMaster1.xml"/><Relationship Id="rId7" Type="http://schemas.openxmlformats.org/officeDocument/2006/relationships/font" Target="fonts/font3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theme" Target="theme/theme1.xml"/><Relationship Id="rId5" Type="http://schemas.openxmlformats.org/officeDocument/2006/relationships/font" Target="fonts/font1.fntdata"/><Relationship Id="rId10" Type="http://schemas.openxmlformats.org/officeDocument/2006/relationships/viewProps" Target="viewProps.xml"/><Relationship Id="rId4" Type="http://schemas.openxmlformats.org/officeDocument/2006/relationships/handoutMaster" Target="handoutMasters/handoutMaster1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ja-JP"/>
  <c:style val="26"/>
  <c:chart>
    <c:autoTitleDeleted val="1"/>
    <c:plotArea>
      <c:layout/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商品1</c:v>
                </c:pt>
              </c:strCache>
            </c:strRef>
          </c:tx>
          <c:cat>
            <c:strRef>
              <c:f>Sheet1!$A$2</c:f>
              <c:strCache>
                <c:ptCount val="1"/>
                <c:pt idx="0">
                  <c:v>A社</c:v>
                </c:pt>
              </c:strCache>
            </c:strRef>
          </c:cat>
          <c:val>
            <c:numRef>
              <c:f>Sheet1!$B$2</c:f>
              <c:numCache>
                <c:formatCode>General</c:formatCode>
                <c:ptCount val="1"/>
                <c:pt idx="0">
                  <c:v>86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商品2</c:v>
                </c:pt>
              </c:strCache>
            </c:strRef>
          </c:tx>
          <c:cat>
            <c:strRef>
              <c:f>Sheet1!$A$2</c:f>
              <c:strCache>
                <c:ptCount val="1"/>
                <c:pt idx="0">
                  <c:v>A社</c:v>
                </c:pt>
              </c:strCache>
            </c:strRef>
          </c:cat>
          <c:val>
            <c:numRef>
              <c:f>Sheet1!$C$2</c:f>
              <c:numCache>
                <c:formatCode>General</c:formatCode>
                <c:ptCount val="1"/>
                <c:pt idx="0">
                  <c:v>48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商品3</c:v>
                </c:pt>
              </c:strCache>
            </c:strRef>
          </c:tx>
          <c:cat>
            <c:strRef>
              <c:f>Sheet1!$A$2</c:f>
              <c:strCache>
                <c:ptCount val="1"/>
                <c:pt idx="0">
                  <c:v>A社</c:v>
                </c:pt>
              </c:strCache>
            </c:strRef>
          </c:cat>
          <c:val>
            <c:numRef>
              <c:f>Sheet1!$D$2</c:f>
              <c:numCache>
                <c:formatCode>General</c:formatCode>
                <c:ptCount val="1"/>
                <c:pt idx="0">
                  <c:v>40</c:v>
                </c:pt>
              </c:numCache>
            </c:numRef>
          </c:val>
        </c:ser>
        <c:gapWidth val="219"/>
        <c:overlap val="-27"/>
        <c:axId val="47538944"/>
        <c:axId val="47540480"/>
      </c:barChart>
      <c:catAx>
        <c:axId val="47538944"/>
        <c:scaling>
          <c:orientation val="minMax"/>
        </c:scaling>
        <c:axPos val="b"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47540480"/>
        <c:crosses val="autoZero"/>
        <c:auto val="1"/>
        <c:lblAlgn val="ctr"/>
        <c:lblOffset val="100"/>
      </c:catAx>
      <c:valAx>
        <c:axId val="47540480"/>
        <c:scaling>
          <c:orientation val="minMax"/>
        </c:scaling>
        <c:axPos val="l"/>
        <c:majorGridlines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47538944"/>
        <c:crosses val="autoZero"/>
        <c:crossBetween val="between"/>
      </c:valAx>
    </c:plotArea>
    <c:legend>
      <c:legendPos val="b"/>
      <c:layout/>
      <c:txPr>
        <a:bodyPr rot="0" vert="horz"/>
        <a:lstStyle/>
        <a:p>
          <a:pPr>
            <a:defRPr/>
          </a:pPr>
          <a:endParaRPr lang="ja-JP"/>
        </a:p>
      </c:txPr>
    </c:legend>
    <c:plotVisOnly val="1"/>
    <c:dispBlanksAs val="gap"/>
  </c:chart>
  <c:txPr>
    <a:bodyPr/>
    <a:lstStyle/>
    <a:p>
      <a:pPr>
        <a:defRPr sz="1800"/>
      </a:pPr>
      <a:endParaRPr lang="ja-JP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ja-JP"/>
  <c:style val="34"/>
  <c:chart>
    <c:autoTitleDeleted val="1"/>
    <c:plotArea>
      <c:layout/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商品1</c:v>
                </c:pt>
              </c:strCache>
            </c:strRef>
          </c:tx>
          <c:cat>
            <c:strRef>
              <c:f>Sheet1!$A$2:$A$3</c:f>
              <c:strCache>
                <c:ptCount val="2"/>
                <c:pt idx="0">
                  <c:v>A社</c:v>
                </c:pt>
                <c:pt idx="1">
                  <c:v>B社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86</c:v>
                </c:pt>
                <c:pt idx="1">
                  <c:v>50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商品2</c:v>
                </c:pt>
              </c:strCache>
            </c:strRef>
          </c:tx>
          <c:cat>
            <c:strRef>
              <c:f>Sheet1!$A$2:$A$3</c:f>
              <c:strCache>
                <c:ptCount val="2"/>
                <c:pt idx="0">
                  <c:v>A社</c:v>
                </c:pt>
                <c:pt idx="1">
                  <c:v>B社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48</c:v>
                </c:pt>
                <c:pt idx="1">
                  <c:v>88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商品3</c:v>
                </c:pt>
              </c:strCache>
            </c:strRef>
          </c:tx>
          <c:cat>
            <c:strRef>
              <c:f>Sheet1!$A$2:$A$3</c:f>
              <c:strCache>
                <c:ptCount val="2"/>
                <c:pt idx="0">
                  <c:v>A社</c:v>
                </c:pt>
                <c:pt idx="1">
                  <c:v>B社</c:v>
                </c:pt>
              </c:strCache>
            </c:strRef>
          </c:cat>
          <c:val>
            <c:numRef>
              <c:f>Sheet1!$D$2:$D$3</c:f>
              <c:numCache>
                <c:formatCode>General</c:formatCode>
                <c:ptCount val="2"/>
                <c:pt idx="0">
                  <c:v>40</c:v>
                </c:pt>
                <c:pt idx="1">
                  <c:v>46</c:v>
                </c:pt>
              </c:numCache>
            </c:numRef>
          </c:val>
        </c:ser>
        <c:gapWidth val="219"/>
        <c:axId val="49512448"/>
        <c:axId val="49513984"/>
      </c:barChart>
      <c:catAx>
        <c:axId val="49512448"/>
        <c:scaling>
          <c:orientation val="minMax"/>
        </c:scaling>
        <c:axPos val="b"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49513984"/>
        <c:crosses val="autoZero"/>
        <c:auto val="1"/>
        <c:lblAlgn val="ctr"/>
        <c:lblOffset val="100"/>
      </c:catAx>
      <c:valAx>
        <c:axId val="49513984"/>
        <c:scaling>
          <c:orientation val="minMax"/>
        </c:scaling>
        <c:axPos val="l"/>
        <c:majorGridlines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49512448"/>
        <c:crosses val="autoZero"/>
        <c:crossBetween val="between"/>
      </c:valAx>
    </c:plotArea>
    <c:legend>
      <c:legendPos val="b"/>
      <c:layout/>
      <c:txPr>
        <a:bodyPr rot="0" vert="horz"/>
        <a:lstStyle/>
        <a:p>
          <a:pPr>
            <a:defRPr/>
          </a:pPr>
          <a:endParaRPr lang="ja-JP"/>
        </a:p>
      </c:txPr>
    </c:legend>
    <c:plotVisOnly val="1"/>
    <c:dispBlanksAs val="gap"/>
  </c:chart>
  <c:txPr>
    <a:bodyPr/>
    <a:lstStyle/>
    <a:p>
      <a:pPr>
        <a:defRPr sz="1800"/>
      </a:pPr>
      <a:endParaRPr lang="ja-JP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ja-JP"/>
  <c:style val="10"/>
  <c:chart>
    <c:autoTitleDeleted val="1"/>
    <c:plotArea>
      <c:layout/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商品1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A社</c:v>
                </c:pt>
                <c:pt idx="1">
                  <c:v>B社</c:v>
                </c:pt>
                <c:pt idx="2">
                  <c:v>C社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86</c:v>
                </c:pt>
                <c:pt idx="1">
                  <c:v>50</c:v>
                </c:pt>
                <c:pt idx="2">
                  <c:v>70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商品2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A社</c:v>
                </c:pt>
                <c:pt idx="1">
                  <c:v>B社</c:v>
                </c:pt>
                <c:pt idx="2">
                  <c:v>C社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48</c:v>
                </c:pt>
                <c:pt idx="1">
                  <c:v>88</c:v>
                </c:pt>
                <c:pt idx="2">
                  <c:v>36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商品3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A社</c:v>
                </c:pt>
                <c:pt idx="1">
                  <c:v>B社</c:v>
                </c:pt>
                <c:pt idx="2">
                  <c:v>C社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40</c:v>
                </c:pt>
                <c:pt idx="1">
                  <c:v>46</c:v>
                </c:pt>
                <c:pt idx="2">
                  <c:v>60</c:v>
                </c:pt>
              </c:numCache>
            </c:numRef>
          </c:val>
        </c:ser>
        <c:gapWidth val="219"/>
        <c:axId val="49543424"/>
        <c:axId val="49745920"/>
      </c:barChart>
      <c:catAx>
        <c:axId val="49543424"/>
        <c:scaling>
          <c:orientation val="minMax"/>
        </c:scaling>
        <c:axPos val="b"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49745920"/>
        <c:crosses val="autoZero"/>
        <c:auto val="1"/>
        <c:lblAlgn val="ctr"/>
        <c:lblOffset val="100"/>
      </c:catAx>
      <c:valAx>
        <c:axId val="49745920"/>
        <c:scaling>
          <c:orientation val="minMax"/>
          <c:max val="100"/>
        </c:scaling>
        <c:axPos val="l"/>
        <c:majorGridlines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49543424"/>
        <c:crosses val="autoZero"/>
        <c:crossBetween val="between"/>
      </c:valAx>
    </c:plotArea>
    <c:legend>
      <c:legendPos val="b"/>
      <c:layout/>
      <c:txPr>
        <a:bodyPr rot="0" vert="horz"/>
        <a:lstStyle/>
        <a:p>
          <a:pPr>
            <a:defRPr/>
          </a:pPr>
          <a:endParaRPr lang="ja-JP"/>
        </a:p>
      </c:txPr>
    </c:legend>
    <c:plotVisOnly val="1"/>
    <c:dispBlanksAs val="gap"/>
  </c:chart>
  <c:txPr>
    <a:bodyPr/>
    <a:lstStyle/>
    <a:p>
      <a:pPr>
        <a:defRPr sz="1800"/>
      </a:pPr>
      <a:endParaRPr lang="ja-JP"/>
    </a:p>
  </c:txPr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2015/2/12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2015/2/12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2015/2/12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tx1"/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3.xml"/><Relationship Id="rId4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コンテンツ プレースホルダー 6" descr="集合縦棒グラフ"/>
          <p:cNvGraphicFramePr>
            <a:graphicFrameLocks/>
          </p:cNvGraphicFramePr>
          <p:nvPr>
            <p:extLst>
              <p:ext uri="{D42A27DB-BD31-4B8C-83A1-F6EECF244321}">
                <p14:modId xmlns="" xmlns:p14="http://schemas.microsoft.com/office/powerpoint/2010/main" val="4033742379"/>
              </p:ext>
            </p:extLst>
          </p:nvPr>
        </p:nvGraphicFramePr>
        <p:xfrm>
          <a:off x="7434932" y="396255"/>
          <a:ext cx="2952328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コンテンツ プレースホルダー 6" descr="集合縦棒グラフ"/>
          <p:cNvGraphicFramePr>
            <a:graphicFrameLocks/>
          </p:cNvGraphicFramePr>
          <p:nvPr>
            <p:extLst>
              <p:ext uri="{D42A27DB-BD31-4B8C-83A1-F6EECF244321}">
                <p14:modId xmlns="" xmlns:p14="http://schemas.microsoft.com/office/powerpoint/2010/main" val="4033742379"/>
              </p:ext>
            </p:extLst>
          </p:nvPr>
        </p:nvGraphicFramePr>
        <p:xfrm>
          <a:off x="5274692" y="2700511"/>
          <a:ext cx="5112568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コンテンツ プレースホルダー 6" descr="集合縦棒グラフ"/>
          <p:cNvGraphicFramePr>
            <a:graphicFrameLocks/>
          </p:cNvGraphicFramePr>
          <p:nvPr>
            <p:extLst>
              <p:ext uri="{D42A27DB-BD31-4B8C-83A1-F6EECF244321}">
                <p14:modId xmlns="" xmlns:p14="http://schemas.microsoft.com/office/powerpoint/2010/main" val="4033742379"/>
              </p:ext>
            </p:extLst>
          </p:nvPr>
        </p:nvGraphicFramePr>
        <p:xfrm>
          <a:off x="3186460" y="5076775"/>
          <a:ext cx="7200800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7" name="正方形/長方形 6"/>
          <p:cNvSpPr/>
          <p:nvPr/>
        </p:nvSpPr>
        <p:spPr>
          <a:xfrm>
            <a:off x="1073852" y="396255"/>
            <a:ext cx="265649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kumimoji="1" lang="ja-JP" altLang="en-US" sz="5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棒グラフ</a:t>
            </a:r>
            <a:endParaRPr lang="ja-JP" altLang="en-US" sz="5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450156" y="1692399"/>
            <a:ext cx="57606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 smtClean="0">
                <a:latin typeface="+mn-ea"/>
              </a:rPr>
              <a:t>グラフを選択してグラフツールに切り替えると、</a:t>
            </a:r>
            <a:endParaRPr kumimoji="1" lang="en-US" altLang="ja-JP" sz="2000" dirty="0" smtClean="0">
              <a:latin typeface="+mn-ea"/>
            </a:endParaRPr>
          </a:p>
          <a:p>
            <a:r>
              <a:rPr lang="en-US" altLang="ja-JP" sz="2000" dirty="0" smtClean="0">
                <a:latin typeface="+mn-ea"/>
              </a:rPr>
              <a:t>Excel</a:t>
            </a:r>
            <a:r>
              <a:rPr lang="ja-JP" altLang="en-US" sz="2000" dirty="0" smtClean="0">
                <a:latin typeface="+mn-ea"/>
              </a:rPr>
              <a:t>で数値項目が編集できるほか</a:t>
            </a:r>
            <a:endParaRPr lang="en-US" altLang="ja-JP" sz="2000" dirty="0" smtClean="0">
              <a:latin typeface="+mn-ea"/>
            </a:endParaRPr>
          </a:p>
          <a:p>
            <a:r>
              <a:rPr kumimoji="1" lang="ja-JP" altLang="en-US" sz="2000" dirty="0" smtClean="0">
                <a:latin typeface="+mn-ea"/>
              </a:rPr>
              <a:t>デザインなどが変更できます。</a:t>
            </a:r>
            <a:endParaRPr kumimoji="1" lang="en-US" altLang="ja-JP" sz="2000" dirty="0" smtClean="0">
              <a:latin typeface="+mn-ea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450156" y="3060551"/>
            <a:ext cx="4536504" cy="9694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800" dirty="0" smtClean="0">
                <a:latin typeface="+mn-ea"/>
              </a:rPr>
              <a:t>※</a:t>
            </a:r>
            <a:r>
              <a:rPr lang="ja-JP" altLang="en-US" sz="1800" dirty="0" smtClean="0">
                <a:latin typeface="+mn-ea"/>
              </a:rPr>
              <a:t>グラフの縦軸は右クリックして表示される</a:t>
            </a:r>
            <a:endParaRPr lang="en-US" altLang="ja-JP" sz="1800" dirty="0" smtClean="0">
              <a:latin typeface="+mn-ea"/>
            </a:endParaRPr>
          </a:p>
          <a:p>
            <a:r>
              <a:rPr lang="ja-JP" altLang="en-US" sz="1800" dirty="0" smtClean="0">
                <a:latin typeface="+mn-ea"/>
              </a:rPr>
              <a:t>　　「軸の書式設定」で変更できます。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e">
  <a:themeElements>
    <a:clrScheme name="メトロ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スパイス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36</Words>
  <PresentationFormat>ユーザー設定</PresentationFormat>
  <Paragraphs>8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Calibri</vt:lpstr>
      <vt:lpstr>base</vt:lpstr>
      <vt:lpstr>スライド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dcterms:created xsi:type="dcterms:W3CDTF">2008-11-17T05:18:55Z</dcterms:created>
  <dcterms:modified xsi:type="dcterms:W3CDTF">2015-02-11T16:11:38Z</dcterms:modified>
</cp:coreProperties>
</file>

<file path=docProps/thumbnail.jpeg>
</file>